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7" r:id="rId2"/>
    <p:sldId id="258" r:id="rId3"/>
    <p:sldId id="260" r:id="rId4"/>
    <p:sldId id="262" r:id="rId5"/>
    <p:sldId id="272" r:id="rId6"/>
    <p:sldId id="261" r:id="rId7"/>
    <p:sldId id="263" r:id="rId8"/>
    <p:sldId id="264" r:id="rId9"/>
    <p:sldId id="266" r:id="rId10"/>
    <p:sldId id="269" r:id="rId11"/>
    <p:sldId id="273" r:id="rId12"/>
    <p:sldId id="274" r:id="rId13"/>
    <p:sldId id="276" r:id="rId14"/>
    <p:sldId id="277" r:id="rId15"/>
    <p:sldId id="278" r:id="rId16"/>
    <p:sldId id="279" r:id="rId17"/>
    <p:sldId id="281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essuno stile, nessuna grigli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Stile medio 2 - Color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C2FFA5D-87B4-456A-9821-1D502468CF0F}" styleName="Stile con tema 1 - Color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Stile con tema 1 - Colore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43D7F4-860D-4A2B-AB45-A298AF525DA4}" type="datetimeFigureOut">
              <a:rPr lang="it-IT" smtClean="0"/>
              <a:t>13/11/2024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C05D4D-AD94-4D99-8AF9-FB2F9D57331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569038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C05D4D-AD94-4D99-8AF9-FB2F9D57331E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703943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C05D4D-AD94-4D99-8AF9-FB2F9D57331E}" type="slidenum">
              <a:rPr lang="it-IT" smtClean="0"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698342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C05D4D-AD94-4D99-8AF9-FB2F9D57331E}" type="slidenum">
              <a:rPr lang="it-IT" smtClean="0"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428715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34039-91D7-4DC0-85FC-F9FB88128476}" type="datetimeFigureOut">
              <a:rPr lang="it-IT" smtClean="0"/>
              <a:t>13/11/2024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E0C9-53C2-416F-9F24-20704DA9E6DC}" type="slidenum">
              <a:rPr lang="it-IT" smtClean="0"/>
              <a:t>‹N›</a:t>
            </a:fld>
            <a:endParaRPr lang="it-IT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6807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34039-91D7-4DC0-85FC-F9FB88128476}" type="datetimeFigureOut">
              <a:rPr lang="it-IT" smtClean="0"/>
              <a:t>13/11/2024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E0C9-53C2-416F-9F24-20704DA9E6D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490417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34039-91D7-4DC0-85FC-F9FB88128476}" type="datetimeFigureOut">
              <a:rPr lang="it-IT" smtClean="0"/>
              <a:t>13/11/2024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E0C9-53C2-416F-9F24-20704DA9E6D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880006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34039-91D7-4DC0-85FC-F9FB88128476}" type="datetimeFigureOut">
              <a:rPr lang="it-IT" smtClean="0"/>
              <a:t>13/11/2024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E0C9-53C2-416F-9F24-20704DA9E6D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635075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34039-91D7-4DC0-85FC-F9FB88128476}" type="datetimeFigureOut">
              <a:rPr lang="it-IT" smtClean="0"/>
              <a:t>13/11/2024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E0C9-53C2-416F-9F24-20704DA9E6DC}" type="slidenum">
              <a:rPr lang="it-IT" smtClean="0"/>
              <a:t>‹N›</a:t>
            </a:fld>
            <a:endParaRPr lang="it-IT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07043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34039-91D7-4DC0-85FC-F9FB88128476}" type="datetimeFigureOut">
              <a:rPr lang="it-IT" smtClean="0"/>
              <a:t>13/11/2024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E0C9-53C2-416F-9F24-20704DA9E6D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957992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34039-91D7-4DC0-85FC-F9FB88128476}" type="datetimeFigureOut">
              <a:rPr lang="it-IT" smtClean="0"/>
              <a:t>13/11/2024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E0C9-53C2-416F-9F24-20704DA9E6D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835940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34039-91D7-4DC0-85FC-F9FB88128476}" type="datetimeFigureOut">
              <a:rPr lang="it-IT" smtClean="0"/>
              <a:t>13/11/2024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E0C9-53C2-416F-9F24-20704DA9E6D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70327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34039-91D7-4DC0-85FC-F9FB88128476}" type="datetimeFigureOut">
              <a:rPr lang="it-IT" smtClean="0"/>
              <a:t>13/11/2024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E0C9-53C2-416F-9F24-20704DA9E6D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219136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F3534039-91D7-4DC0-85FC-F9FB88128476}" type="datetimeFigureOut">
              <a:rPr lang="it-IT" smtClean="0"/>
              <a:t>13/11/2024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7FDE0C9-53C2-416F-9F24-20704DA9E6D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514223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34039-91D7-4DC0-85FC-F9FB88128476}" type="datetimeFigureOut">
              <a:rPr lang="it-IT" smtClean="0"/>
              <a:t>13/11/2024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E0C9-53C2-416F-9F24-20704DA9E6D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219926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F3534039-91D7-4DC0-85FC-F9FB88128476}" type="datetimeFigureOut">
              <a:rPr lang="it-IT" smtClean="0"/>
              <a:t>13/11/2024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27FDE0C9-53C2-416F-9F24-20704DA9E6DC}" type="slidenum">
              <a:rPr lang="it-IT" smtClean="0"/>
              <a:t>‹N›</a:t>
            </a:fld>
            <a:endParaRPr lang="it-IT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62059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C3CDB170-B939-4D10-B3BA-F645E65B4E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2227" y="2099602"/>
            <a:ext cx="3383280" cy="2191044"/>
          </a:xfrm>
        </p:spPr>
        <p:txBody>
          <a:bodyPr>
            <a:normAutofit/>
          </a:bodyPr>
          <a:lstStyle/>
          <a:p>
            <a:pPr algn="ctr"/>
            <a:r>
              <a:rPr lang="it-IT" sz="4900" b="1" dirty="0"/>
              <a:t>I ROMANI</a:t>
            </a:r>
            <a:r>
              <a:rPr lang="it-IT" sz="8800" b="1" dirty="0"/>
              <a:t/>
            </a:r>
            <a:br>
              <a:rPr lang="it-IT" sz="8800" b="1" dirty="0"/>
            </a:br>
            <a:endParaRPr lang="it-IT" sz="4400" b="1" dirty="0"/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xmlns="" id="{A9F2198C-5F14-4558-ABEA-F7BD70F7AE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it-IT" dirty="0"/>
              <a:t> </a:t>
            </a:r>
            <a:endParaRPr lang="it-IT" sz="3600" b="1" dirty="0">
              <a:solidFill>
                <a:schemeClr val="accent3"/>
              </a:solidFill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xmlns="" id="{1F8DAEE3-4C76-4426-B05E-F1DE6AD1909C}"/>
              </a:ext>
            </a:extLst>
          </p:cNvPr>
          <p:cNvSpPr txBox="1"/>
          <p:nvPr/>
        </p:nvSpPr>
        <p:spPr>
          <a:xfrm>
            <a:off x="4974687" y="2483257"/>
            <a:ext cx="614406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5400" b="1" i="1" dirty="0">
                <a:solidFill>
                  <a:schemeClr val="accent3"/>
                </a:solidFill>
              </a:rPr>
              <a:t>Se noi la sappiamo, io la so!</a:t>
            </a:r>
          </a:p>
        </p:txBody>
      </p:sp>
    </p:spTree>
    <p:extLst>
      <p:ext uri="{BB962C8B-B14F-4D97-AF65-F5344CB8AC3E}">
        <p14:creationId xmlns:p14="http://schemas.microsoft.com/office/powerpoint/2010/main" val="4731779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B930823C-1595-43FE-863A-884DC62208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it-IT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9. A QUALI PAROLE CORRISPONDONO QUESTE DEFINIZIONI?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735DFD58-65BF-417B-B735-0AB8C2048E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7791" y="1845734"/>
            <a:ext cx="10367889" cy="4023360"/>
          </a:xfrm>
        </p:spPr>
        <p:txBody>
          <a:bodyPr>
            <a:normAutofit fontScale="92500"/>
          </a:bodyPr>
          <a:lstStyle/>
          <a:p>
            <a:endParaRPr lang="it-IT" dirty="0"/>
          </a:p>
          <a:p>
            <a:pPr>
              <a:lnSpc>
                <a:spcPct val="200000"/>
              </a:lnSpc>
            </a:pPr>
            <a:r>
              <a:rPr lang="it-IT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it-IT" sz="2400" dirty="0"/>
              <a:t>Il popolo romano, cioè contadini, artigiani, commercianti, piccoli proprietari terrieri</a:t>
            </a:r>
            <a:endParaRPr lang="it-IT" sz="24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it-IT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it-IT" sz="2400" dirty="0"/>
              <a:t>Gruppo sociale dei nobili romani, abitano nelle domus.</a:t>
            </a:r>
            <a:endParaRPr lang="it-IT" sz="24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it-IT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</a:t>
            </a:r>
            <a:r>
              <a:rPr lang="it-IT" sz="2400" dirty="0"/>
              <a:t>Strutture costruite dai Romani per portare l’acqua in città dalle sorgenti di montagna.</a:t>
            </a:r>
          </a:p>
          <a:p>
            <a:pPr>
              <a:lnSpc>
                <a:spcPct val="200000"/>
              </a:lnSpc>
            </a:pPr>
            <a:endParaRPr lang="it-IT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29563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008BA47D-781F-451D-94D2-43DE6391F0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10. TROVATE L’INTRUSO NEGLI SCHEMI</a:t>
            </a:r>
            <a:br>
              <a:rPr lang="it-IT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it-IT" sz="2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A42E4EA4-7CCE-4BA3-B8E4-F0B8A71A5D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                                                                                                            </a:t>
            </a:r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4" name="Rettangolo con angoli arrotondati 3">
            <a:extLst>
              <a:ext uri="{FF2B5EF4-FFF2-40B4-BE49-F238E27FC236}">
                <a16:creationId xmlns:a16="http://schemas.microsoft.com/office/drawing/2014/main" xmlns="" id="{A95D7743-F67A-46C8-8EF5-4FD1AFE32FD5}"/>
              </a:ext>
            </a:extLst>
          </p:cNvPr>
          <p:cNvSpPr/>
          <p:nvPr/>
        </p:nvSpPr>
        <p:spPr>
          <a:xfrm>
            <a:off x="1364566" y="2321169"/>
            <a:ext cx="2686929" cy="3390314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bg2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200000"/>
              </a:lnSpc>
            </a:pPr>
            <a:r>
              <a:rPr lang="it-IT" sz="2400" b="1" dirty="0"/>
              <a:t>P</a:t>
            </a:r>
          </a:p>
          <a:p>
            <a:pPr algn="ctr">
              <a:lnSpc>
                <a:spcPct val="200000"/>
              </a:lnSpc>
            </a:pPr>
            <a:r>
              <a:rPr lang="it-IT" sz="2400" b="1" dirty="0">
                <a:solidFill>
                  <a:schemeClr val="tx1"/>
                </a:solidFill>
              </a:rPr>
              <a:t>PATRIZI</a:t>
            </a:r>
          </a:p>
          <a:p>
            <a:pPr algn="ctr">
              <a:lnSpc>
                <a:spcPct val="200000"/>
              </a:lnSpc>
            </a:pPr>
            <a:r>
              <a:rPr lang="it-IT" sz="2400" b="1" dirty="0">
                <a:solidFill>
                  <a:schemeClr val="tx1"/>
                </a:solidFill>
              </a:rPr>
              <a:t>PLEBEI</a:t>
            </a:r>
          </a:p>
          <a:p>
            <a:pPr algn="ctr">
              <a:lnSpc>
                <a:spcPct val="200000"/>
              </a:lnSpc>
            </a:pPr>
            <a:r>
              <a:rPr lang="it-IT" sz="2400" b="1" dirty="0">
                <a:solidFill>
                  <a:schemeClr val="tx1"/>
                </a:solidFill>
              </a:rPr>
              <a:t>TOGA</a:t>
            </a:r>
          </a:p>
          <a:p>
            <a:pPr algn="ctr">
              <a:lnSpc>
                <a:spcPct val="200000"/>
              </a:lnSpc>
            </a:pPr>
            <a:r>
              <a:rPr lang="it-IT" sz="2400" b="1" dirty="0">
                <a:solidFill>
                  <a:schemeClr val="tx1"/>
                </a:solidFill>
              </a:rPr>
              <a:t>SCHIAVI</a:t>
            </a:r>
          </a:p>
          <a:p>
            <a:pPr algn="ctr">
              <a:lnSpc>
                <a:spcPct val="200000"/>
              </a:lnSpc>
            </a:pPr>
            <a:endParaRPr lang="it-IT" sz="2400" b="1" dirty="0"/>
          </a:p>
        </p:txBody>
      </p:sp>
      <p:sp>
        <p:nvSpPr>
          <p:cNvPr id="7" name="Rettangolo con angoli arrotondati 6">
            <a:extLst>
              <a:ext uri="{FF2B5EF4-FFF2-40B4-BE49-F238E27FC236}">
                <a16:creationId xmlns:a16="http://schemas.microsoft.com/office/drawing/2014/main" xmlns="" id="{37C197E7-AA4B-4490-8CF8-4466521C9733}"/>
              </a:ext>
            </a:extLst>
          </p:cNvPr>
          <p:cNvSpPr/>
          <p:nvPr/>
        </p:nvSpPr>
        <p:spPr>
          <a:xfrm>
            <a:off x="4649372" y="2321169"/>
            <a:ext cx="2686928" cy="3390314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3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200000"/>
              </a:lnSpc>
            </a:pPr>
            <a:r>
              <a:rPr lang="it-IT" sz="2400" b="1" dirty="0"/>
              <a:t>C</a:t>
            </a:r>
            <a:r>
              <a:rPr lang="it-IT" sz="2400" b="1" dirty="0">
                <a:solidFill>
                  <a:schemeClr val="tx1"/>
                </a:solidFill>
              </a:rPr>
              <a:t>CIRCO</a:t>
            </a:r>
          </a:p>
          <a:p>
            <a:pPr algn="ctr">
              <a:lnSpc>
                <a:spcPct val="200000"/>
              </a:lnSpc>
            </a:pPr>
            <a:r>
              <a:rPr lang="it-IT" sz="2400" b="1" dirty="0">
                <a:solidFill>
                  <a:schemeClr val="tx1"/>
                </a:solidFill>
              </a:rPr>
              <a:t>COLOSSEO</a:t>
            </a:r>
          </a:p>
          <a:p>
            <a:pPr algn="ctr">
              <a:lnSpc>
                <a:spcPct val="200000"/>
              </a:lnSpc>
            </a:pPr>
            <a:r>
              <a:rPr lang="it-IT" sz="2400" b="1" dirty="0">
                <a:solidFill>
                  <a:schemeClr val="tx1"/>
                </a:solidFill>
              </a:rPr>
              <a:t>TEATRO</a:t>
            </a:r>
          </a:p>
          <a:p>
            <a:pPr algn="ctr">
              <a:lnSpc>
                <a:spcPct val="200000"/>
              </a:lnSpc>
            </a:pPr>
            <a:r>
              <a:rPr lang="it-IT" sz="2400" b="1" dirty="0">
                <a:solidFill>
                  <a:schemeClr val="tx1"/>
                </a:solidFill>
              </a:rPr>
              <a:t>GARUM</a:t>
            </a:r>
            <a:endParaRPr lang="it-IT" sz="2400" b="1" dirty="0"/>
          </a:p>
        </p:txBody>
      </p:sp>
      <p:sp>
        <p:nvSpPr>
          <p:cNvPr id="8" name="Rettangolo con angoli arrotondati 7">
            <a:extLst>
              <a:ext uri="{FF2B5EF4-FFF2-40B4-BE49-F238E27FC236}">
                <a16:creationId xmlns:a16="http://schemas.microsoft.com/office/drawing/2014/main" xmlns="" id="{9CDA7F26-4D82-47A3-BEC1-7A968F8E26D9}"/>
              </a:ext>
            </a:extLst>
          </p:cNvPr>
          <p:cNvSpPr/>
          <p:nvPr/>
        </p:nvSpPr>
        <p:spPr>
          <a:xfrm>
            <a:off x="7821637" y="2321169"/>
            <a:ext cx="2686928" cy="3547925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200000"/>
              </a:lnSpc>
            </a:pPr>
            <a:r>
              <a:rPr lang="it-IT" sz="2400" b="1" dirty="0"/>
              <a:t>L</a:t>
            </a:r>
            <a:r>
              <a:rPr lang="it-IT" sz="2400" b="1" dirty="0">
                <a:solidFill>
                  <a:schemeClr val="tx1"/>
                </a:solidFill>
              </a:rPr>
              <a:t>LA LUPA</a:t>
            </a:r>
          </a:p>
          <a:p>
            <a:pPr algn="ctr">
              <a:lnSpc>
                <a:spcPct val="200000"/>
              </a:lnSpc>
            </a:pPr>
            <a:r>
              <a:rPr lang="it-IT" sz="2400" b="1" dirty="0">
                <a:solidFill>
                  <a:schemeClr val="tx1"/>
                </a:solidFill>
              </a:rPr>
              <a:t>ROMOLO</a:t>
            </a:r>
          </a:p>
          <a:p>
            <a:pPr algn="ctr">
              <a:lnSpc>
                <a:spcPct val="200000"/>
              </a:lnSpc>
            </a:pPr>
            <a:r>
              <a:rPr lang="it-IT" sz="2400" b="1" dirty="0">
                <a:solidFill>
                  <a:schemeClr val="tx1"/>
                </a:solidFill>
              </a:rPr>
              <a:t>ROSA</a:t>
            </a:r>
          </a:p>
          <a:p>
            <a:pPr algn="ctr">
              <a:lnSpc>
                <a:spcPct val="200000"/>
              </a:lnSpc>
            </a:pPr>
            <a:r>
              <a:rPr lang="it-IT" sz="2400" b="1" dirty="0">
                <a:solidFill>
                  <a:schemeClr val="tx1"/>
                </a:solidFill>
              </a:rPr>
              <a:t>REMO</a:t>
            </a:r>
          </a:p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763021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9D7B18DD-321E-441F-9DEE-70E2C09723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11. RISPONDETE ALLE DOMANDE</a:t>
            </a:r>
            <a:br>
              <a:rPr lang="it-IT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it-IT" sz="2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E6EB3B25-8AF7-4059-8A7A-484E68DE93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  <a:p>
            <a:pPr>
              <a:lnSpc>
                <a:spcPct val="200000"/>
              </a:lnSpc>
            </a:pPr>
            <a:r>
              <a:rPr lang="it-IT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QUANTI </a:t>
            </a:r>
            <a:r>
              <a:rPr lang="it-IT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QUINQUENNI </a:t>
            </a:r>
            <a:r>
              <a:rPr lang="it-IT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 SONO IN UN </a:t>
            </a:r>
            <a:r>
              <a:rPr lang="it-IT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VENTENNIO</a:t>
            </a:r>
            <a:r>
              <a:rPr lang="it-IT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>
              <a:lnSpc>
                <a:spcPct val="200000"/>
              </a:lnSpc>
            </a:pPr>
            <a:r>
              <a:rPr lang="it-IT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QUANTI </a:t>
            </a:r>
            <a:r>
              <a:rPr lang="it-IT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DECENNI</a:t>
            </a:r>
            <a:r>
              <a:rPr lang="it-IT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CI SONO IN UN </a:t>
            </a:r>
            <a:r>
              <a:rPr lang="it-IT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SECOLO</a:t>
            </a:r>
            <a:r>
              <a:rPr lang="it-IT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>
              <a:lnSpc>
                <a:spcPct val="200000"/>
              </a:lnSpc>
            </a:pPr>
            <a:r>
              <a:rPr lang="it-IT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QUANTI </a:t>
            </a:r>
            <a:r>
              <a:rPr lang="it-IT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SECOLI</a:t>
            </a:r>
            <a:r>
              <a:rPr lang="it-IT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CI SONO IN UN </a:t>
            </a:r>
            <a:r>
              <a:rPr lang="it-IT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MILLENNIO</a:t>
            </a:r>
            <a:r>
              <a:rPr lang="it-IT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0413470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99C47215-8665-46E3-BC41-D3832FF706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12. NOMINATE LE SEGUENTI IMMAGINI</a:t>
            </a:r>
            <a:br>
              <a:rPr lang="it-IT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it-IT" sz="2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image17.png">
            <a:extLst>
              <a:ext uri="{FF2B5EF4-FFF2-40B4-BE49-F238E27FC236}">
                <a16:creationId xmlns:a16="http://schemas.microsoft.com/office/drawing/2014/main" xmlns="" id="{E2DE553B-5892-44BA-97FC-C2BDAB262C37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5221287" y="2525468"/>
            <a:ext cx="2059451" cy="2904661"/>
          </a:xfrm>
          <a:prstGeom prst="rect">
            <a:avLst/>
          </a:prstGeom>
          <a:ln/>
        </p:spPr>
      </p:pic>
      <p:pic>
        <p:nvPicPr>
          <p:cNvPr id="11" name="image20.jpg">
            <a:extLst>
              <a:ext uri="{FF2B5EF4-FFF2-40B4-BE49-F238E27FC236}">
                <a16:creationId xmlns:a16="http://schemas.microsoft.com/office/drawing/2014/main" xmlns="" id="{BECEA50A-1DA7-4D62-8055-3A0E37CD5700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885649" y="1992482"/>
            <a:ext cx="3059015" cy="3437647"/>
          </a:xfrm>
          <a:prstGeom prst="rect">
            <a:avLst/>
          </a:prstGeom>
          <a:ln/>
        </p:spPr>
      </p:pic>
      <p:pic>
        <p:nvPicPr>
          <p:cNvPr id="12" name="image75.jpg">
            <a:extLst>
              <a:ext uri="{FF2B5EF4-FFF2-40B4-BE49-F238E27FC236}">
                <a16:creationId xmlns:a16="http://schemas.microsoft.com/office/drawing/2014/main" xmlns="" id="{A33F06F7-EC92-4244-8ABD-48F120E8608D}"/>
              </a:ext>
            </a:extLst>
          </p:cNvPr>
          <p:cNvPicPr/>
          <p:nvPr/>
        </p:nvPicPr>
        <p:blipFill>
          <a:blip r:embed="rId4"/>
          <a:srcRect/>
          <a:stretch>
            <a:fillRect/>
          </a:stretch>
        </p:blipFill>
        <p:spPr>
          <a:xfrm>
            <a:off x="1097280" y="2190431"/>
            <a:ext cx="2668002" cy="2477137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15182450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01F3ED31-314A-407A-B557-D21742E36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13. TRASFORMATE I NUMERI ROMANI IN NUMERI ARABI</a:t>
            </a:r>
            <a:br>
              <a:rPr lang="it-IT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it-IT" sz="2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44973666-95C3-4F6C-9280-4D7DFB9F1F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it-IT" sz="3200" b="1" dirty="0"/>
              <a:t>CXXV</a:t>
            </a:r>
          </a:p>
          <a:p>
            <a:pPr>
              <a:lnSpc>
                <a:spcPct val="200000"/>
              </a:lnSpc>
            </a:pPr>
            <a:r>
              <a:rPr lang="it-IT" sz="3200" b="1" dirty="0"/>
              <a:t>XLIX</a:t>
            </a:r>
          </a:p>
          <a:p>
            <a:pPr>
              <a:lnSpc>
                <a:spcPct val="200000"/>
              </a:lnSpc>
            </a:pPr>
            <a:r>
              <a:rPr lang="it-IT" sz="3200" b="1" dirty="0"/>
              <a:t>CCXXII</a:t>
            </a:r>
            <a:endParaRPr lang="it-IT" sz="32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62254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01F3ED31-314A-407A-B557-D21742E36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14. LEGGETE IL TESTO E RISPONDETE ALLA DOMANDA</a:t>
            </a:r>
            <a:br>
              <a:rPr lang="it-IT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it-IT" sz="2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44973666-95C3-4F6C-9280-4D7DFB9F1F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4738" y="1845734"/>
            <a:ext cx="10452296" cy="4023360"/>
          </a:xfrm>
        </p:spPr>
        <p:txBody>
          <a:bodyPr>
            <a:normAutofit/>
          </a:bodyPr>
          <a:lstStyle/>
          <a:p>
            <a:pPr algn="just"/>
            <a:r>
              <a:rPr lang="it-IT" sz="2400" dirty="0"/>
              <a:t>Dai 7 anni ai 12 anni i bambini andavano a scuola dove erano istruiti da un insegnante ma solo i figli maschi dei patrizi frequentavano la scuola. Le lezioni si tenevano all’aperto oppure in piccole stanze; l’anno scolastico iniziava a marzo e gli alunni stavano a scuola per sei ore al giorno. Non c’erano i banchi, perciò i bambini stavano seduti su sgabelli; per scrivere appoggiavano sulle ginocchia la tavoletta di legno. Dopo i 12 anni i maschi potevano continuare a studiare, le femmine invece restavano a casa e imparavano i lavori domestici con la mamma.</a:t>
            </a:r>
          </a:p>
          <a:p>
            <a:pPr algn="just"/>
            <a:endParaRPr lang="it-IT" sz="2400" dirty="0"/>
          </a:p>
          <a:p>
            <a:pPr algn="ctr"/>
            <a:r>
              <a:rPr lang="it-IT" sz="2400" b="1" dirty="0">
                <a:solidFill>
                  <a:schemeClr val="accent3"/>
                </a:solidFill>
              </a:rPr>
              <a:t>Cosa succedeva nella vita di un maschio libero, dopo i 17 anni?</a:t>
            </a:r>
          </a:p>
          <a:p>
            <a:endParaRPr lang="it-IT" sz="18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30970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73166617-05E9-49B1-814A-9681B949A6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15. QUAL È IL CONTRARIO DEI SEGUENTI AGGETTIVI?</a:t>
            </a:r>
            <a:br>
              <a:rPr lang="it-IT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it-IT" sz="2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Segnaposto contenuto 3">
            <a:extLst>
              <a:ext uri="{FF2B5EF4-FFF2-40B4-BE49-F238E27FC236}">
                <a16:creationId xmlns:a16="http://schemas.microsoft.com/office/drawing/2014/main" xmlns="" id="{10C4DEB0-2183-4160-BC49-B7BC4A2000F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27575196"/>
              </p:ext>
            </p:extLst>
          </p:nvPr>
        </p:nvGraphicFramePr>
        <p:xfrm>
          <a:off x="1096963" y="1846263"/>
          <a:ext cx="10058400" cy="48768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029200">
                  <a:extLst>
                    <a:ext uri="{9D8B030D-6E8A-4147-A177-3AD203B41FA5}">
                      <a16:colId xmlns:a16="http://schemas.microsoft.com/office/drawing/2014/main" xmlns="" val="1696701135"/>
                    </a:ext>
                  </a:extLst>
                </a:gridCol>
                <a:gridCol w="5029200">
                  <a:extLst>
                    <a:ext uri="{9D8B030D-6E8A-4147-A177-3AD203B41FA5}">
                      <a16:colId xmlns:a16="http://schemas.microsoft.com/office/drawing/2014/main" xmlns="" val="713339770"/>
                    </a:ext>
                  </a:extLst>
                </a:gridCol>
              </a:tblGrid>
              <a:tr h="2754891">
                <a:tc>
                  <a:txBody>
                    <a:bodyPr/>
                    <a:lstStyle/>
                    <a:p>
                      <a:pPr marL="342900" indent="-342900">
                        <a:lnSpc>
                          <a:spcPct val="200000"/>
                        </a:lnSpc>
                        <a:buAutoNum type="arabicPeriod"/>
                      </a:pPr>
                      <a:r>
                        <a:rPr lang="it-IT" sz="20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DOLCE /</a:t>
                      </a:r>
                    </a:p>
                    <a:p>
                      <a:pPr marL="342900" indent="-342900">
                        <a:lnSpc>
                          <a:spcPct val="200000"/>
                        </a:lnSpc>
                        <a:buAutoNum type="arabicPeriod"/>
                      </a:pPr>
                      <a:r>
                        <a:rPr lang="it-IT" sz="20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RUVIDO /</a:t>
                      </a:r>
                    </a:p>
                    <a:p>
                      <a:pPr marL="342900" indent="-342900">
                        <a:lnSpc>
                          <a:spcPct val="200000"/>
                        </a:lnSpc>
                        <a:buAutoNum type="arabicPeriod"/>
                      </a:pPr>
                      <a:r>
                        <a:rPr lang="it-IT" sz="20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MORBIDO /</a:t>
                      </a:r>
                    </a:p>
                    <a:p>
                      <a:pPr marL="342900" indent="-342900">
                        <a:lnSpc>
                          <a:spcPct val="200000"/>
                        </a:lnSpc>
                        <a:buAutoNum type="arabicPeriod"/>
                      </a:pPr>
                      <a:r>
                        <a:rPr lang="it-IT" sz="20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VELOCE /</a:t>
                      </a:r>
                    </a:p>
                    <a:p>
                      <a:pPr marL="342900" indent="-342900">
                        <a:lnSpc>
                          <a:spcPct val="200000"/>
                        </a:lnSpc>
                        <a:buAutoNum type="arabicPeriod"/>
                      </a:pPr>
                      <a:r>
                        <a:rPr lang="it-IT" sz="20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POVERO /</a:t>
                      </a:r>
                    </a:p>
                    <a:p>
                      <a:pPr marL="342900" indent="-342900">
                        <a:buAutoNum type="arabicPeriod"/>
                      </a:pP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68389867"/>
                  </a:ext>
                </a:extLst>
              </a:tr>
              <a:tr h="295167"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20139"/>
                  </a:ext>
                </a:extLst>
              </a:tr>
              <a:tr h="295167"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14290972"/>
                  </a:ext>
                </a:extLst>
              </a:tr>
              <a:tr h="295167"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40298415"/>
                  </a:ext>
                </a:extLst>
              </a:tr>
              <a:tr h="295167"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2063373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493617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xmlns="" id="{AB295AB3-BCFC-4B5E-BFDA-FB296B78C3A6}"/>
              </a:ext>
            </a:extLst>
          </p:cNvPr>
          <p:cNvSpPr txBox="1"/>
          <p:nvPr/>
        </p:nvSpPr>
        <p:spPr>
          <a:xfrm>
            <a:off x="955963" y="2683305"/>
            <a:ext cx="98090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8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BRAVISSIMI e BRAVISSIME!</a:t>
            </a:r>
            <a:endParaRPr lang="it-IT" sz="48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44156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7">
            <a:extLst>
              <a:ext uri="{FF2B5EF4-FFF2-40B4-BE49-F238E27FC236}">
                <a16:creationId xmlns:a16="http://schemas.microsoft.com/office/drawing/2014/main" xmlns="" id="{524B7FF7-020F-4631-B47A-1B2F24B865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31" y="286603"/>
            <a:ext cx="10902461" cy="1450757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it-IT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A CHE COSA SI RIFERISCONO QUESTE IMMAGINI E A QUALI CIVILTÀ CORRISPONDONO?</a:t>
            </a:r>
          </a:p>
        </p:txBody>
      </p:sp>
      <p:pic>
        <p:nvPicPr>
          <p:cNvPr id="9" name="image11.jpg">
            <a:extLst>
              <a:ext uri="{FF2B5EF4-FFF2-40B4-BE49-F238E27FC236}">
                <a16:creationId xmlns:a16="http://schemas.microsoft.com/office/drawing/2014/main" xmlns="" id="{551B4B2B-F3B8-4E11-A0E2-E126C85856B7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023054" y="2479235"/>
            <a:ext cx="3176978" cy="25231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image44.gif">
            <a:extLst>
              <a:ext uri="{FF2B5EF4-FFF2-40B4-BE49-F238E27FC236}">
                <a16:creationId xmlns:a16="http://schemas.microsoft.com/office/drawing/2014/main" xmlns="" id="{65E20DF1-81A8-40BD-8554-298FFFD34772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687233" y="2479235"/>
            <a:ext cx="2956805" cy="25231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image12.jpg">
            <a:extLst>
              <a:ext uri="{FF2B5EF4-FFF2-40B4-BE49-F238E27FC236}">
                <a16:creationId xmlns:a16="http://schemas.microsoft.com/office/drawing/2014/main" xmlns="" id="{108EE5D7-3E48-408D-9EE2-29EA2FF55CA6}"/>
              </a:ext>
            </a:extLst>
          </p:cNvPr>
          <p:cNvPicPr/>
          <p:nvPr/>
        </p:nvPicPr>
        <p:blipFill>
          <a:blip r:embed="rId4"/>
          <a:srcRect/>
          <a:stretch>
            <a:fillRect/>
          </a:stretch>
        </p:blipFill>
        <p:spPr>
          <a:xfrm>
            <a:off x="1131240" y="2478260"/>
            <a:ext cx="3176978" cy="25241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724736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7">
            <a:extLst>
              <a:ext uri="{FF2B5EF4-FFF2-40B4-BE49-F238E27FC236}">
                <a16:creationId xmlns:a16="http://schemas.microsoft.com/office/drawing/2014/main" xmlns="" id="{524B7FF7-020F-4631-B47A-1B2F24B865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1686" y="286603"/>
            <a:ext cx="9988062" cy="1450757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it-IT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QUANDO INIZIA E QUANDO FINISCE LA CIVILTÀ ROMANA?</a:t>
            </a:r>
            <a:br>
              <a:rPr lang="it-IT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it-IT" sz="2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reccia destra con strisce 3">
            <a:extLst>
              <a:ext uri="{FF2B5EF4-FFF2-40B4-BE49-F238E27FC236}">
                <a16:creationId xmlns:a16="http://schemas.microsoft.com/office/drawing/2014/main" xmlns="" id="{9F3E84E9-CA37-4C08-A247-C1B49EBCA209}"/>
              </a:ext>
            </a:extLst>
          </p:cNvPr>
          <p:cNvSpPr/>
          <p:nvPr/>
        </p:nvSpPr>
        <p:spPr>
          <a:xfrm>
            <a:off x="1181686" y="2968283"/>
            <a:ext cx="9650437" cy="675249"/>
          </a:xfrm>
          <a:prstGeom prst="striped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748223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7">
            <a:extLst>
              <a:ext uri="{FF2B5EF4-FFF2-40B4-BE49-F238E27FC236}">
                <a16:creationId xmlns:a16="http://schemas.microsoft.com/office/drawing/2014/main" xmlns="" id="{524B7FF7-020F-4631-B47A-1B2F24B865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1969" y="244400"/>
            <a:ext cx="9988062" cy="1499994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it-IT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LA STORIA DEI ROMANI SI DIVIDE IN 3 PERIODI</a:t>
            </a:r>
            <a:br>
              <a:rPr lang="it-IT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it-IT" sz="2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xmlns="" id="{1DF2B145-3183-4840-B67A-C71AD076EBE4}"/>
              </a:ext>
            </a:extLst>
          </p:cNvPr>
          <p:cNvSpPr txBox="1"/>
          <p:nvPr/>
        </p:nvSpPr>
        <p:spPr>
          <a:xfrm>
            <a:off x="1101969" y="2532185"/>
            <a:ext cx="974422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200000"/>
              </a:lnSpc>
              <a:buAutoNum type="alphaUcPeriod"/>
            </a:pP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REPUBBLICANO, ARISTOCRATICO, IMPERIALE</a:t>
            </a:r>
          </a:p>
          <a:p>
            <a:pPr marL="342900" indent="-342900">
              <a:lnSpc>
                <a:spcPct val="200000"/>
              </a:lnSpc>
              <a:buAutoNum type="alphaUcPeriod"/>
            </a:pP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REPUBBLICANO, MONARCHICO, IMPERIALE</a:t>
            </a:r>
          </a:p>
          <a:p>
            <a:pPr marL="342900" indent="-342900">
              <a:lnSpc>
                <a:spcPct val="200000"/>
              </a:lnSpc>
              <a:buAutoNum type="alphaUcPeriod"/>
            </a:pP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REPUBBLICANO, IMPERIALE, MONARCHICO</a:t>
            </a:r>
            <a:r>
              <a:rPr lang="it-IT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42900" indent="-342900">
              <a:buAutoNum type="alphaUcPeriod"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528489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abella 11">
            <a:extLst>
              <a:ext uri="{FF2B5EF4-FFF2-40B4-BE49-F238E27FC236}">
                <a16:creationId xmlns:a16="http://schemas.microsoft.com/office/drawing/2014/main" xmlns="" id="{3374BF50-53E5-43E7-AD60-C39F935670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1410551"/>
              </p:ext>
            </p:extLst>
          </p:nvPr>
        </p:nvGraphicFramePr>
        <p:xfrm>
          <a:off x="2032000" y="719665"/>
          <a:ext cx="8715717" cy="5343509"/>
        </p:xfrm>
        <a:graphic>
          <a:graphicData uri="http://schemas.openxmlformats.org/drawingml/2006/table">
            <a:tbl>
              <a:tblPr firstRow="1" bandRow="1">
                <a:tableStyleId>{69C7853C-536D-4A76-A0AE-DD22124D55A5}</a:tableStyleId>
              </a:tblPr>
              <a:tblGrid>
                <a:gridCol w="2905239">
                  <a:extLst>
                    <a:ext uri="{9D8B030D-6E8A-4147-A177-3AD203B41FA5}">
                      <a16:colId xmlns:a16="http://schemas.microsoft.com/office/drawing/2014/main" xmlns="" val="1276510422"/>
                    </a:ext>
                  </a:extLst>
                </a:gridCol>
                <a:gridCol w="2905239">
                  <a:extLst>
                    <a:ext uri="{9D8B030D-6E8A-4147-A177-3AD203B41FA5}">
                      <a16:colId xmlns:a16="http://schemas.microsoft.com/office/drawing/2014/main" xmlns="" val="3124359146"/>
                    </a:ext>
                  </a:extLst>
                </a:gridCol>
                <a:gridCol w="2905239">
                  <a:extLst>
                    <a:ext uri="{9D8B030D-6E8A-4147-A177-3AD203B41FA5}">
                      <a16:colId xmlns:a16="http://schemas.microsoft.com/office/drawing/2014/main" xmlns="" val="1399398742"/>
                    </a:ext>
                  </a:extLst>
                </a:gridCol>
              </a:tblGrid>
              <a:tr h="803613">
                <a:tc gridSpan="3">
                  <a:txBody>
                    <a:bodyPr/>
                    <a:lstStyle/>
                    <a:p>
                      <a:pPr algn="ctr"/>
                      <a:r>
                        <a:rPr lang="it-IT" sz="2800" dirty="0"/>
                        <a:t>4. FATE I GIUSTI ABBINAMENTI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346714614"/>
                  </a:ext>
                </a:extLst>
              </a:tr>
              <a:tr h="1325444">
                <a:tc>
                  <a:txBody>
                    <a:bodyPr/>
                    <a:lstStyle/>
                    <a:p>
                      <a:pPr algn="ctr"/>
                      <a:endParaRPr lang="it-IT" sz="3200" dirty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r>
                        <a:rPr lang="it-IT" sz="3200" dirty="0">
                          <a:solidFill>
                            <a:schemeClr val="bg1"/>
                          </a:solidFill>
                        </a:rPr>
                        <a:t>MONARCHIA</a:t>
                      </a:r>
                    </a:p>
                  </a:txBody>
                  <a:tcPr/>
                </a:tc>
                <a:tc rowSpan="5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8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31 a. C - 476 d. C</a:t>
                      </a:r>
                      <a:endParaRPr lang="it-IT" sz="2800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it-IT" sz="28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00827508"/>
                  </a:ext>
                </a:extLst>
              </a:tr>
              <a:tr h="803613">
                <a:tc>
                  <a:txBody>
                    <a:bodyPr/>
                    <a:lstStyle/>
                    <a:p>
                      <a:pPr algn="ctr"/>
                      <a:endParaRPr lang="it-IT" sz="32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sz="28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47130929"/>
                  </a:ext>
                </a:extLst>
              </a:tr>
              <a:tr h="803613">
                <a:tc>
                  <a:txBody>
                    <a:bodyPr/>
                    <a:lstStyle/>
                    <a:p>
                      <a:pPr algn="ctr"/>
                      <a:r>
                        <a:rPr lang="it-IT" sz="3200" dirty="0">
                          <a:solidFill>
                            <a:schemeClr val="bg1"/>
                          </a:solidFill>
                        </a:rPr>
                        <a:t>REPUBBLICA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8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700 a. C - 509 a. C</a:t>
                      </a:r>
                      <a:endParaRPr lang="it-IT" sz="28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411244957"/>
                  </a:ext>
                </a:extLst>
              </a:tr>
              <a:tr h="803613">
                <a:tc>
                  <a:txBody>
                    <a:bodyPr/>
                    <a:lstStyle/>
                    <a:p>
                      <a:pPr algn="ctr"/>
                      <a:endParaRPr lang="it-IT" sz="32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sz="28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239402263"/>
                  </a:ext>
                </a:extLst>
              </a:tr>
              <a:tr h="803613">
                <a:tc>
                  <a:txBody>
                    <a:bodyPr/>
                    <a:lstStyle/>
                    <a:p>
                      <a:pPr algn="ctr"/>
                      <a:r>
                        <a:rPr lang="it-IT" sz="3200" dirty="0">
                          <a:solidFill>
                            <a:schemeClr val="bg1"/>
                          </a:solidFill>
                        </a:rPr>
                        <a:t>IMPERO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8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509 a. C - 31 </a:t>
                      </a:r>
                      <a:r>
                        <a:rPr lang="it-IT" sz="2800" b="1" kern="1200" dirty="0" err="1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a.C</a:t>
                      </a:r>
                      <a:endParaRPr lang="it-IT" sz="28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4936882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172246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>
            <a:extLst>
              <a:ext uri="{FF2B5EF4-FFF2-40B4-BE49-F238E27FC236}">
                <a16:creationId xmlns:a16="http://schemas.microsoft.com/office/drawing/2014/main" xmlns="" id="{C26B8197-5DFC-40B9-AC18-332688AF4CAB}"/>
              </a:ext>
            </a:extLst>
          </p:cNvPr>
          <p:cNvSpPr txBox="1"/>
          <p:nvPr/>
        </p:nvSpPr>
        <p:spPr>
          <a:xfrm>
            <a:off x="1294227" y="464233"/>
            <a:ext cx="10048620" cy="577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t-IT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ASSOCIATE AD OGNI NUMERO IL TERMINE GIUSTO!</a:t>
            </a:r>
          </a:p>
        </p:txBody>
      </p:sp>
      <p:pic>
        <p:nvPicPr>
          <p:cNvPr id="6" name="Immagine 5" descr="https://lh3.googleusercontent.com/vdvdNVH3aUROvcOu8bapntwIy2eorhew8dHnNBzU0Vu0-Br6g1otcBrZ6j7f9AzJJpwGpkH9gTlSPm9eArKAqf6UMxuDsBCQriSue3kU6ePRh1V6RRZDYlUQXtCHSCJ-NDHel6Hp">
            <a:extLst>
              <a:ext uri="{FF2B5EF4-FFF2-40B4-BE49-F238E27FC236}">
                <a16:creationId xmlns:a16="http://schemas.microsoft.com/office/drawing/2014/main" xmlns="" id="{BED9BF3F-541B-46D9-91D0-A1607099A993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1152" y="1310714"/>
            <a:ext cx="6835727" cy="463992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254053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2A0F2C51-23CB-4FC9-B65B-2C1501626E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 CERCATE LA RISPOSTA GIUSTA</a:t>
            </a:r>
            <a:br>
              <a:rPr lang="it-IT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it-IT" sz="2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493177D5-6D76-479C-83AB-7AD5A0C54F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08627" y="1972343"/>
            <a:ext cx="6344529" cy="4023360"/>
          </a:xfrm>
        </p:spPr>
        <p:txBody>
          <a:bodyPr>
            <a:normAutofit fontScale="25000" lnSpcReduction="20000"/>
          </a:bodyPr>
          <a:lstStyle/>
          <a:p>
            <a:r>
              <a:rPr lang="it-IT" sz="9600" dirty="0"/>
              <a:t>1) Le prime divinità dei Romani sono legate:</a:t>
            </a:r>
          </a:p>
          <a:p>
            <a:pPr lvl="0"/>
            <a:r>
              <a:rPr lang="it-IT" sz="9600" dirty="0"/>
              <a:t>A. al culto degli antenati</a:t>
            </a:r>
          </a:p>
          <a:p>
            <a:pPr lvl="0"/>
            <a:r>
              <a:rPr lang="it-IT" sz="9600" dirty="0"/>
              <a:t>B. agli Etruschi </a:t>
            </a:r>
          </a:p>
          <a:p>
            <a:pPr lvl="0"/>
            <a:r>
              <a:rPr lang="it-IT" sz="9600" dirty="0"/>
              <a:t>C. all’agricoltura</a:t>
            </a:r>
          </a:p>
          <a:p>
            <a:r>
              <a:rPr lang="it-IT" sz="9600" dirty="0"/>
              <a:t> </a:t>
            </a:r>
          </a:p>
          <a:p>
            <a:r>
              <a:rPr lang="it-IT" sz="9600" dirty="0"/>
              <a:t>2) per i Romani:</a:t>
            </a:r>
          </a:p>
          <a:p>
            <a:pPr lvl="0"/>
            <a:r>
              <a:rPr lang="it-IT" sz="9600" dirty="0"/>
              <a:t>A. Marte è il padre degli dei</a:t>
            </a:r>
          </a:p>
          <a:p>
            <a:pPr lvl="0"/>
            <a:r>
              <a:rPr lang="it-IT" sz="9600" dirty="0"/>
              <a:t>B. è il dio della guerra</a:t>
            </a:r>
          </a:p>
          <a:p>
            <a:pPr lvl="0"/>
            <a:r>
              <a:rPr lang="it-IT" sz="9600" dirty="0"/>
              <a:t>C. è il fratello di Poseidone</a:t>
            </a:r>
          </a:p>
          <a:p>
            <a:r>
              <a:rPr lang="it-IT" dirty="0"/>
              <a:t> </a:t>
            </a:r>
          </a:p>
          <a:p>
            <a:r>
              <a:rPr lang="it-IT" dirty="0"/>
              <a:t> </a:t>
            </a: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117102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2A0F2C51-23CB-4FC9-B65B-2C1501626E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 LEGGETE E COMPLETATE IL TESTO</a:t>
            </a:r>
            <a:br>
              <a:rPr lang="it-IT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it-IT" sz="2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xmlns="" id="{140AB338-115A-4805-9095-6ACE0C563A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I Romani ricchi avevano case comode e spaziose, di uno o due piani: queste case si chiamavano domus. Nelle domus c’era l’__________, cioè un ingresso con il tetto aperto e una vasca al centro dove cadeva l’acqua della pioggia.</a:t>
            </a:r>
          </a:p>
          <a:p>
            <a:r>
              <a:rPr lang="it-IT" dirty="0"/>
              <a:t>Nella domus c’era il ____________, un portico con le colonne e delle piante che rendeva più bella la casa. C’erano poi tante altre stanze: la sala da pranzo, le stanze per i padroni, le stanze per i servi, i magazzini per i cibi e il forno…</a:t>
            </a:r>
          </a:p>
          <a:p>
            <a:r>
              <a:rPr lang="it-IT" dirty="0"/>
              <a:t>La domus era decorata con sculture, mosaici e ____________. Qualche volta il padrone della domus affittava le stanze più vicine alla strada a commercianti e artigiani.</a:t>
            </a:r>
          </a:p>
          <a:p>
            <a:r>
              <a:rPr lang="it-IT" dirty="0"/>
              <a:t>I ricchi romani avevano anche un’altra casa, in campagna. Questa casa era la __________, e poteva essere una grande casa oppure una azienda agricola dove producevano cose da mangiare.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057589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xmlns="" id="{89524C69-E3AF-4A28-B2D7-B8738EAF5DED}"/>
              </a:ext>
            </a:extLst>
          </p:cNvPr>
          <p:cNvSpPr txBox="1"/>
          <p:nvPr/>
        </p:nvSpPr>
        <p:spPr>
          <a:xfrm>
            <a:off x="10025576" y="2152357"/>
            <a:ext cx="1842867" cy="16684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it-IT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8. NOMINATE LE IMMAGINI n. 3, 7, 15, 16</a:t>
            </a:r>
            <a:endParaRPr lang="it-IT" b="1" i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xmlns="" id="{CFF80463-73CF-419A-9E48-EB9805DE92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1010" y="0"/>
            <a:ext cx="8778239" cy="6441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846847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ttivo">
  <a:themeElements>
    <a:clrScheme name="Retrospettivo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ttiv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ttiv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304</TotalTime>
  <Words>589</Words>
  <Application>Microsoft Office PowerPoint</Application>
  <PresentationFormat>Widescreen</PresentationFormat>
  <Paragraphs>80</Paragraphs>
  <Slides>17</Slides>
  <Notes>3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Retrospettivo</vt:lpstr>
      <vt:lpstr>I ROMANI </vt:lpstr>
      <vt:lpstr>1. A CHE COSA SI RIFERISCONO QUESTE IMMAGINI E A QUALI CIVILTÀ CORRISPONDONO?</vt:lpstr>
      <vt:lpstr>2. QUANDO INIZIA E QUANDO FINISCE LA CIVILTÀ ROMANA? </vt:lpstr>
      <vt:lpstr>3. LA STORIA DEI ROMANI SI DIVIDE IN 3 PERIODI </vt:lpstr>
      <vt:lpstr>Presentazione standard di PowerPoint</vt:lpstr>
      <vt:lpstr>Presentazione standard di PowerPoint</vt:lpstr>
      <vt:lpstr>6.  CERCATE LA RISPOSTA GIUSTA </vt:lpstr>
      <vt:lpstr>7. LEGGETE E COMPLETATE IL TESTO </vt:lpstr>
      <vt:lpstr>Presentazione standard di PowerPoint</vt:lpstr>
      <vt:lpstr>9. A QUALI PAROLE CORRISPONDONO QUESTE DEFINIZIONI?</vt:lpstr>
      <vt:lpstr>10. TROVATE L’INTRUSO NEGLI SCHEMI </vt:lpstr>
      <vt:lpstr>11. RISPONDETE ALLE DOMANDE </vt:lpstr>
      <vt:lpstr>12. NOMINATE LE SEGUENTI IMMAGINI </vt:lpstr>
      <vt:lpstr>13. TRASFORMATE I NUMERI ROMANI IN NUMERI ARABI  </vt:lpstr>
      <vt:lpstr>14. LEGGETE IL TESTO E RISPONDETE ALLA DOMANDA  </vt:lpstr>
      <vt:lpstr>15. QUAL È IL CONTRARIO DEI SEGUENTI AGGETTIVI? </vt:lpstr>
      <vt:lpstr>Presentazione standard di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 FENICI in IV B</dc:title>
  <dc:creator>utente</dc:creator>
  <cp:lastModifiedBy>Account Microsoft</cp:lastModifiedBy>
  <cp:revision>35</cp:revision>
  <dcterms:created xsi:type="dcterms:W3CDTF">2018-05-22T07:44:11Z</dcterms:created>
  <dcterms:modified xsi:type="dcterms:W3CDTF">2024-11-13T09:14:23Z</dcterms:modified>
</cp:coreProperties>
</file>