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3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214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2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61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162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447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7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154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073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5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907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86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245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16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35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410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964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564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21D08A-21C0-4137-AB57-C04186C67196}" type="datetimeFigureOut">
              <a:rPr lang="it-IT" smtClean="0"/>
              <a:t>07/11/2024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F0920C-8B7C-4C67-9112-1D7C7AD3B5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007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05346" y="2466110"/>
            <a:ext cx="9454140" cy="759563"/>
          </a:xfrm>
        </p:spPr>
        <p:txBody>
          <a:bodyPr/>
          <a:lstStyle/>
          <a:p>
            <a:r>
              <a:rPr lang="it-IT" sz="3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ernard MT Condensed" panose="02050806060905020404" pitchFamily="18" charset="0"/>
              </a:rPr>
              <a:t>SE NOI LA SAPPIAMO, IO LA SO</a:t>
            </a:r>
            <a:endParaRPr lang="it-IT" sz="3600" dirty="0">
              <a:solidFill>
                <a:schemeClr val="accent6">
                  <a:lumMod val="60000"/>
                  <a:lumOff val="40000"/>
                </a:schemeClr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74716" y="3793705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it-IT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ATTIVITÀ COLLABORATIVA </a:t>
            </a:r>
          </a:p>
          <a:p>
            <a:pPr algn="ctr"/>
            <a:r>
              <a:rPr lang="it-IT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DI AUTO-VALUTAZIONE</a:t>
            </a:r>
            <a:endParaRPr lang="it-IT" sz="2400" dirty="0">
              <a:solidFill>
                <a:schemeClr val="accent6">
                  <a:lumMod val="60000"/>
                  <a:lumOff val="40000"/>
                </a:schemeClr>
              </a:solidFill>
              <a:latin typeface="Bernard MT Condensed" panose="020508060609050204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820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1066273" y="846904"/>
            <a:ext cx="10058400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A73757"/>
                </a:solidFill>
                <a:latin typeface="Bahnschrift Condensed" panose="020B0502040204020203" pitchFamily="34" charset="0"/>
              </a:rPr>
              <a:t>8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. Abbinate la teoria al suo autore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14637"/>
              </p:ext>
            </p:extLst>
          </p:nvPr>
        </p:nvGraphicFramePr>
        <p:xfrm>
          <a:off x="2031473" y="2233898"/>
          <a:ext cx="8775072" cy="341380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87536"/>
                <a:gridCol w="4387536"/>
              </a:tblGrid>
              <a:tr h="568967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TEORIA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AUTORE</a:t>
                      </a:r>
                      <a:endParaRPr lang="it-IT" dirty="0"/>
                    </a:p>
                  </a:txBody>
                  <a:tcPr/>
                </a:tc>
              </a:tr>
              <a:tr h="568967">
                <a:tc>
                  <a:txBody>
                    <a:bodyPr/>
                    <a:lstStyle/>
                    <a:p>
                      <a:pPr algn="l"/>
                      <a:r>
                        <a:rPr lang="it-IT" sz="2400" b="1" dirty="0" smtClean="0"/>
                        <a:t>Input comprensibile (+1)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err="1" smtClean="0"/>
                        <a:t>Merril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Swain</a:t>
                      </a:r>
                      <a:endParaRPr lang="it-IT" sz="2400" dirty="0"/>
                    </a:p>
                  </a:txBody>
                  <a:tcPr/>
                </a:tc>
              </a:tr>
              <a:tr h="568967">
                <a:tc>
                  <a:txBody>
                    <a:bodyPr/>
                    <a:lstStyle/>
                    <a:p>
                      <a:pPr algn="l"/>
                      <a:r>
                        <a:rPr lang="it-IT" sz="2400" b="1" dirty="0" smtClean="0"/>
                        <a:t>Output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Steven </a:t>
                      </a:r>
                      <a:r>
                        <a:rPr lang="it-IT" sz="2400" dirty="0" err="1" smtClean="0"/>
                        <a:t>Krashen</a:t>
                      </a:r>
                      <a:endParaRPr lang="it-IT" sz="2400" dirty="0"/>
                    </a:p>
                  </a:txBody>
                  <a:tcPr/>
                </a:tc>
              </a:tr>
              <a:tr h="568967">
                <a:tc>
                  <a:txBody>
                    <a:bodyPr/>
                    <a:lstStyle/>
                    <a:p>
                      <a:pPr algn="l"/>
                      <a:r>
                        <a:rPr lang="it-IT" sz="2400" b="1" dirty="0" smtClean="0"/>
                        <a:t>Filtro affettivo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err="1" smtClean="0"/>
                        <a:t>Lev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Semënovič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Vygotsky</a:t>
                      </a:r>
                      <a:endParaRPr lang="it-IT" sz="2400" dirty="0"/>
                    </a:p>
                  </a:txBody>
                  <a:tcPr/>
                </a:tc>
              </a:tr>
              <a:tr h="568967">
                <a:tc>
                  <a:txBody>
                    <a:bodyPr/>
                    <a:lstStyle/>
                    <a:p>
                      <a:pPr algn="l"/>
                      <a:r>
                        <a:rPr lang="it-IT" sz="2400" b="1" dirty="0" smtClean="0"/>
                        <a:t>Input processabile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Steven </a:t>
                      </a:r>
                      <a:r>
                        <a:rPr lang="it-IT" sz="2400" dirty="0" err="1" smtClean="0"/>
                        <a:t>Krashen</a:t>
                      </a:r>
                      <a:endParaRPr lang="it-IT" sz="2400" dirty="0"/>
                    </a:p>
                  </a:txBody>
                  <a:tcPr/>
                </a:tc>
              </a:tr>
              <a:tr h="568967">
                <a:tc>
                  <a:txBody>
                    <a:bodyPr/>
                    <a:lstStyle/>
                    <a:p>
                      <a:pPr algn="l"/>
                      <a:r>
                        <a:rPr lang="it-IT" sz="2400" b="1" dirty="0" smtClean="0"/>
                        <a:t>Zona di Sviluppo Prossimale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Manfred </a:t>
                      </a:r>
                      <a:r>
                        <a:rPr lang="it-IT" sz="2400" dirty="0" err="1" smtClean="0"/>
                        <a:t>Pienemann</a:t>
                      </a:r>
                      <a:endParaRPr lang="it-IT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571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1066273" y="777631"/>
            <a:ext cx="10058400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A73757"/>
                </a:solidFill>
                <a:latin typeface="Bahnschrift Condensed" panose="020B0502040204020203" pitchFamily="34" charset="0"/>
              </a:rPr>
              <a:t>9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. Da quale fonte è tratta la seguente citazione?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959891" y="1995033"/>
            <a:ext cx="82711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 definizioni “alunni stranieri” o “alunni con cittadinanza non italiana” sono ormai inappropriate; la definizione “alunni con background migratorio”, usata di frequente in ambito accademico ed europeo, non è di facile diffusione […]. </a:t>
            </a:r>
          </a:p>
          <a:p>
            <a:r>
              <a:rPr lang="it-IT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È in ogni modo importante che il mondo della scuola rifletta, e lo faccia anche con gli studenti, sulle parole che vengono utilizzate fuori e dentro la scuola a proposito di immigrazione, e sorvegli i significati che ne vengono più o meno consapevolmente veicolati. </a:t>
            </a:r>
          </a:p>
          <a:p>
            <a:endParaRPr lang="it-IT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1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720436" y="952787"/>
            <a:ext cx="10695709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10. Un testo semplificato è: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="" xmlns:a16="http://schemas.microsoft.com/office/drawing/2014/main" id="{29D00473-B1E8-43D1-96C1-BCE2641E9FC2}"/>
              </a:ext>
            </a:extLst>
          </p:cNvPr>
          <p:cNvSpPr txBox="1">
            <a:spLocks/>
          </p:cNvSpPr>
          <p:nvPr/>
        </p:nvSpPr>
        <p:spPr>
          <a:xfrm>
            <a:off x="1158722" y="2418536"/>
            <a:ext cx="9965951" cy="347472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A) UN TESTO RIDOTTO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B) UN TESTO AD ALTA INTENSITÀ INFORMATIVA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C) UN TESTO AD ALTA COMPRENSIBILITÀ</a:t>
            </a:r>
            <a:endParaRPr lang="it-IT" dirty="0">
              <a:cs typeface="Alef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96568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1025236" y="217844"/>
            <a:ext cx="10058400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11. Qual è la fonte della seguente citazione?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318127" y="2225865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136073" y="1441035"/>
            <a:ext cx="99475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it-IT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Il processo di acquisizione della lingua italiana è caratterizzato da una fase iniziale, per l’apprendimento dell’italiano per comunicare, una fase “ponte” di accesso all’italiano dello studio e una fase degli apprendimenti comuni»</a:t>
            </a:r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080" y="3217530"/>
            <a:ext cx="10044526" cy="253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72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1066273" y="952787"/>
            <a:ext cx="10058400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1. A quale livello del QCER (</a:t>
            </a:r>
            <a:r>
              <a:rPr lang="it-IT" sz="3200" b="1" dirty="0" err="1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CoE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, 2001) corrisponde il seguente descrittore?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r>
              <a:rPr lang="it-IT" sz="2400" dirty="0" smtClean="0">
                <a:latin typeface="Cambria" panose="02040503050406030204" pitchFamily="18" charset="0"/>
                <a:ea typeface="Cambria" panose="02040503050406030204" pitchFamily="18" charset="0"/>
                <a:cs typeface="Nunito" pitchFamily="2" charset="77"/>
              </a:rPr>
              <a:t>È in grado di comprendere i punti essenziali di messaggi chiari in lingua standard su argomenti familiari che affronta normalmente al lavoro, a scuola, nel tempo libero ecc. Se la cava in molte situazioni che si possono presentare viaggiando in una regione dove si parla la lingua in questione. Sa produrre testi semplici e coerenti su argomenti che gli siano familiari o siano di suo interesse. È in grado di descrivere esperienze e avvenimenti, sogni, speranze, ambizioni, di esporre brevemente ragioni e dare spiegazioni su opinioni e progetti.</a:t>
            </a: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73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1066273" y="952787"/>
            <a:ext cx="10058400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A73757"/>
                </a:solidFill>
                <a:latin typeface="Bahnschrift Condensed" panose="020B0502040204020203" pitchFamily="34" charset="0"/>
              </a:rPr>
              <a:t>2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. A quale livello del QCER (</a:t>
            </a:r>
            <a:r>
              <a:rPr lang="it-IT" sz="3200" b="1" dirty="0" err="1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CoE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, 2001) corrisponde il seguente descrittore?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676401" y="2634965"/>
            <a:ext cx="93241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È in grado di comprendere senza sforzo praticamente tutto ciò che ascolta o legge. Sa riassumere informazioni tratte da diverse fonti, orali e scritte, ristrutturando in un testo coerente le argomentazioni e le parti informative. Si esprime spontaneamente, in modo molto scorrevole e preciso e rende distintamente sottili sfumature di significato anche in situazioni piuttosto complesse.</a:t>
            </a:r>
            <a:endParaRPr lang="it-IT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19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1066273" y="777631"/>
            <a:ext cx="10058400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3. A quale livello del QCER (</a:t>
            </a:r>
            <a:r>
              <a:rPr lang="it-IT" sz="3200" b="1" dirty="0" err="1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CoE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, 2001) corrisponde il seguente descrittore?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959891" y="2364365"/>
            <a:ext cx="82711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Riesce a comprendere e utilizzare espressioni familiari di uso quotidiano e formule molto comuni per soddisfare bisogni di tipo concreto. Sa presentare sé stesso/a e altri ed è in grado di porre domande su dati personali e rispondere a domande analoghe (il luogo dove abita, le persone che conosce, le cose che possiede). È in grado di interagire in modo semplice purché l’interlocutore parli lentamente e chiaramente e sia disposto a collaborare</a:t>
            </a:r>
            <a:endParaRPr lang="it-IT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0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1066273" y="2481740"/>
            <a:ext cx="10058400" cy="128111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>
                <a:solidFill>
                  <a:srgbClr val="A73757"/>
                </a:solidFill>
                <a:latin typeface="Bahnschrift Condensed" panose="020B0502040204020203" pitchFamily="34" charset="0"/>
              </a:rPr>
              <a:t>4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. Quali sono le principali differenze tra la lingua per la comunicazione di base (BICS, </a:t>
            </a:r>
            <a:r>
              <a:rPr lang="it-IT" sz="3200" b="1" dirty="0" err="1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Cummins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 1979) e la lingua per lo studio (CALP, </a:t>
            </a:r>
            <a:r>
              <a:rPr lang="it-IT" sz="3200" b="1" dirty="0" err="1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Cummins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 1979)?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20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848738"/>
              </p:ext>
            </p:extLst>
          </p:nvPr>
        </p:nvGraphicFramePr>
        <p:xfrm>
          <a:off x="1696655" y="1966572"/>
          <a:ext cx="8936181" cy="3981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8639"/>
                <a:gridCol w="2107542"/>
              </a:tblGrid>
              <a:tr h="663579"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1.</a:t>
                      </a:r>
                      <a:r>
                        <a:rPr lang="it-IT" sz="3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Alunni/e con cittadinanza</a:t>
                      </a:r>
                      <a:r>
                        <a:rPr lang="it-IT" sz="2800" b="1" baseline="0" dirty="0" smtClean="0">
                          <a:solidFill>
                            <a:schemeClr val="tx1"/>
                          </a:solidFill>
                        </a:rPr>
                        <a:t> non italiana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bg1"/>
                          </a:solidFill>
                        </a:rPr>
                        <a:t>A.   </a:t>
                      </a:r>
                      <a:r>
                        <a:rPr lang="it-IT" sz="3200" b="1" dirty="0" smtClean="0">
                          <a:solidFill>
                            <a:schemeClr val="tx1"/>
                          </a:solidFill>
                        </a:rPr>
                        <a:t>20,2%</a:t>
                      </a:r>
                      <a:endParaRPr lang="it-IT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63579"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2. </a:t>
                      </a:r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Alunni/e</a:t>
                      </a:r>
                      <a:r>
                        <a:rPr lang="it-IT" sz="2800" b="1" baseline="0" dirty="0" smtClean="0">
                          <a:solidFill>
                            <a:schemeClr val="tx1"/>
                          </a:solidFill>
                        </a:rPr>
                        <a:t> neoarrivati/e nel SSN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bg1"/>
                          </a:solidFill>
                        </a:rPr>
                        <a:t>B.   </a:t>
                      </a:r>
                      <a:r>
                        <a:rPr lang="it-IT" sz="3200" b="1" dirty="0" smtClean="0">
                          <a:solidFill>
                            <a:schemeClr val="tx1"/>
                          </a:solidFill>
                        </a:rPr>
                        <a:t>11,2%</a:t>
                      </a:r>
                      <a:endParaRPr lang="it-IT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63579"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3.</a:t>
                      </a:r>
                      <a:r>
                        <a:rPr lang="it-IT" sz="3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Alunni/e di origine</a:t>
                      </a:r>
                      <a:r>
                        <a:rPr lang="it-IT" sz="2800" b="1" baseline="0" dirty="0" smtClean="0">
                          <a:solidFill>
                            <a:schemeClr val="tx1"/>
                          </a:solidFill>
                        </a:rPr>
                        <a:t> europea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bg1"/>
                          </a:solidFill>
                        </a:rPr>
                        <a:t>C.   </a:t>
                      </a:r>
                      <a:r>
                        <a:rPr lang="it-IT" sz="3200" b="1" dirty="0" smtClean="0">
                          <a:solidFill>
                            <a:schemeClr val="tx1"/>
                          </a:solidFill>
                        </a:rPr>
                        <a:t>65,4%</a:t>
                      </a:r>
                      <a:endParaRPr lang="it-IT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63579"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4. </a:t>
                      </a:r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Alunni/e di origine africana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bg1"/>
                          </a:solidFill>
                        </a:rPr>
                        <a:t>D.   </a:t>
                      </a:r>
                      <a:r>
                        <a:rPr lang="it-IT" sz="3200" b="1" dirty="0" smtClean="0">
                          <a:solidFill>
                            <a:schemeClr val="tx1"/>
                          </a:solidFill>
                        </a:rPr>
                        <a:t>3,9%</a:t>
                      </a:r>
                      <a:endParaRPr lang="it-IT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63579"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5. </a:t>
                      </a:r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Alunni/e</a:t>
                      </a:r>
                      <a:r>
                        <a:rPr lang="it-IT" sz="2800" b="1" baseline="0" dirty="0" smtClean="0">
                          <a:solidFill>
                            <a:schemeClr val="tx1"/>
                          </a:solidFill>
                        </a:rPr>
                        <a:t> di seconda generazione (G2)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bg1"/>
                          </a:solidFill>
                        </a:rPr>
                        <a:t>E.   </a:t>
                      </a:r>
                      <a:r>
                        <a:rPr lang="it-IT" sz="3200" b="1" dirty="0" smtClean="0">
                          <a:solidFill>
                            <a:schemeClr val="tx1"/>
                          </a:solidFill>
                        </a:rPr>
                        <a:t>44,4%</a:t>
                      </a:r>
                      <a:endParaRPr lang="it-IT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63579"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6. </a:t>
                      </a:r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Alunni/e di origine</a:t>
                      </a:r>
                      <a:r>
                        <a:rPr lang="it-IT" sz="2800" b="1" baseline="0" dirty="0" smtClean="0">
                          <a:solidFill>
                            <a:schemeClr val="tx1"/>
                          </a:solidFill>
                        </a:rPr>
                        <a:t> asiatica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chemeClr val="bg1"/>
                          </a:solidFill>
                        </a:rPr>
                        <a:t>F.    </a:t>
                      </a:r>
                      <a:r>
                        <a:rPr lang="it-IT" sz="3200" b="1" dirty="0" smtClean="0">
                          <a:solidFill>
                            <a:schemeClr val="tx1"/>
                          </a:solidFill>
                        </a:rPr>
                        <a:t>27,2%</a:t>
                      </a:r>
                      <a:endParaRPr lang="it-IT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olo 5"/>
          <p:cNvSpPr txBox="1">
            <a:spLocks/>
          </p:cNvSpPr>
          <p:nvPr/>
        </p:nvSpPr>
        <p:spPr>
          <a:xfrm>
            <a:off x="1107837" y="763777"/>
            <a:ext cx="10058400" cy="128111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5. Abbinate correttamente i numeri alle lettere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435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955437" y="952787"/>
            <a:ext cx="10058400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6. Leggete le seguenti frasi relative alla distribuzione degli alunni e delle alunne con background migratorio. Sono VERE o FALSE?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="" xmlns:a16="http://schemas.microsoft.com/office/drawing/2014/main" id="{29D00473-B1E8-43D1-96C1-BCE2641E9FC2}"/>
              </a:ext>
            </a:extLst>
          </p:cNvPr>
          <p:cNvSpPr txBox="1">
            <a:spLocks/>
          </p:cNvSpPr>
          <p:nvPr/>
        </p:nvSpPr>
        <p:spPr>
          <a:xfrm>
            <a:off x="1158722" y="2418536"/>
            <a:ext cx="9965951" cy="347472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A) Il  </a:t>
            </a:r>
            <a:r>
              <a:rPr lang="it-IT" b="1" dirty="0" smtClean="0">
                <a:cs typeface="Alef" panose="00000500000000000000" pitchFamily="2" charset="-79"/>
              </a:rPr>
              <a:t>25,3% </a:t>
            </a:r>
            <a:r>
              <a:rPr lang="it-IT" dirty="0" smtClean="0">
                <a:cs typeface="Alef" panose="00000500000000000000" pitchFamily="2" charset="-79"/>
              </a:rPr>
              <a:t>degli alunni con background migratorio vive in </a:t>
            </a:r>
            <a:r>
              <a:rPr lang="it-IT" b="1" dirty="0" smtClean="0">
                <a:cs typeface="Alef" panose="00000500000000000000" pitchFamily="2" charset="-79"/>
              </a:rPr>
              <a:t>Veneto</a:t>
            </a:r>
            <a:r>
              <a:rPr lang="it-IT" dirty="0" smtClean="0">
                <a:cs typeface="Alef" panose="00000500000000000000" pitchFamily="2" charset="-79"/>
              </a:rPr>
              <a:t>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B) La regione in cui incidono di più è l’Emilia Romagna</a:t>
            </a:r>
            <a:r>
              <a:rPr lang="it-IT" b="1" dirty="0" smtClean="0">
                <a:cs typeface="Alef" panose="00000500000000000000" pitchFamily="2" charset="-79"/>
              </a:rPr>
              <a:t> </a:t>
            </a:r>
            <a:r>
              <a:rPr lang="it-IT" dirty="0" smtClean="0">
                <a:cs typeface="Alef" panose="00000500000000000000" pitchFamily="2" charset="-79"/>
              </a:rPr>
              <a:t>(</a:t>
            </a:r>
            <a:r>
              <a:rPr lang="it-IT" b="1" dirty="0" smtClean="0">
                <a:cs typeface="Alef" panose="00000500000000000000" pitchFamily="2" charset="-79"/>
              </a:rPr>
              <a:t>18,4%</a:t>
            </a:r>
            <a:r>
              <a:rPr lang="it-IT" dirty="0" smtClean="0">
                <a:cs typeface="Alef" panose="00000500000000000000" pitchFamily="2" charset="-79"/>
              </a:rPr>
              <a:t>)</a:t>
            </a:r>
            <a:r>
              <a:rPr lang="it-IT" b="1" dirty="0" smtClean="0">
                <a:cs typeface="Alef" panose="00000500000000000000" pitchFamily="2" charset="-79"/>
              </a:rPr>
              <a:t>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C) In tutte le regioni meridionali l’incidenza è superiore alla media nazionale </a:t>
            </a:r>
            <a:r>
              <a:rPr lang="it-IT" b="1" dirty="0" smtClean="0">
                <a:cs typeface="Alef" panose="00000500000000000000" pitchFamily="2" charset="-79"/>
              </a:rPr>
              <a:t>(11,2%)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D) La provincia in cui incidono di più è la provincia di </a:t>
            </a:r>
            <a:r>
              <a:rPr lang="it-IT" b="1" dirty="0" smtClean="0">
                <a:cs typeface="Alef" panose="00000500000000000000" pitchFamily="2" charset="-79"/>
              </a:rPr>
              <a:t>Prato </a:t>
            </a:r>
            <a:r>
              <a:rPr lang="it-IT" dirty="0" smtClean="0">
                <a:cs typeface="Alef" panose="00000500000000000000" pitchFamily="2" charset="-79"/>
              </a:rPr>
              <a:t>(</a:t>
            </a:r>
            <a:r>
              <a:rPr lang="it-IT" b="1" dirty="0" smtClean="0">
                <a:cs typeface="Alef" panose="00000500000000000000" pitchFamily="2" charset="-79"/>
              </a:rPr>
              <a:t>28,0%</a:t>
            </a:r>
            <a:r>
              <a:rPr lang="it-IT" dirty="0" smtClean="0">
                <a:cs typeface="Alef" panose="00000500000000000000" pitchFamily="2" charset="-79"/>
              </a:rPr>
              <a:t>)</a:t>
            </a:r>
            <a:endParaRPr lang="it-IT" dirty="0">
              <a:cs typeface="Alef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90320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 idx="4294967295"/>
          </p:nvPr>
        </p:nvSpPr>
        <p:spPr>
          <a:xfrm>
            <a:off x="720436" y="952787"/>
            <a:ext cx="10695709" cy="128111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A73757"/>
                </a:solidFill>
                <a:latin typeface="Bahnschrift Condensed" panose="020B0502040204020203" pitchFamily="34" charset="0"/>
              </a:rPr>
              <a:t>7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. Vi ricordate di Alina, </a:t>
            </a:r>
            <a:r>
              <a:rPr lang="it-IT" sz="3200" b="1" dirty="0" err="1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Rachid</a:t>
            </a:r>
            <a:r>
              <a:rPr lang="it-IT" sz="3200" b="1" dirty="0" smtClean="0">
                <a:solidFill>
                  <a:srgbClr val="A73757"/>
                </a:solidFill>
                <a:latin typeface="Bahnschrift Condensed" panose="020B0502040204020203" pitchFamily="34" charset="0"/>
              </a:rPr>
              <a:t> e David? A chi si riferiscono le seguenti espressioni?</a:t>
            </a:r>
            <a:endParaRPr lang="it-IT" sz="3200" b="1" dirty="0">
              <a:solidFill>
                <a:srgbClr val="A73757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0C3DD4BD-C23D-8823-7B80-6781C9BB1597}"/>
              </a:ext>
            </a:extLst>
          </p:cNvPr>
          <p:cNvSpPr txBox="1">
            <a:spLocks/>
          </p:cNvSpPr>
          <p:nvPr/>
        </p:nvSpPr>
        <p:spPr>
          <a:xfrm>
            <a:off x="1066273" y="2233900"/>
            <a:ext cx="10058400" cy="330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endParaRPr lang="es-ES_trad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="" xmlns:a16="http://schemas.microsoft.com/office/drawing/2014/main" id="{29D00473-B1E8-43D1-96C1-BCE2641E9FC2}"/>
              </a:ext>
            </a:extLst>
          </p:cNvPr>
          <p:cNvSpPr txBox="1">
            <a:spLocks/>
          </p:cNvSpPr>
          <p:nvPr/>
        </p:nvSpPr>
        <p:spPr>
          <a:xfrm>
            <a:off x="1158722" y="2418536"/>
            <a:ext cx="9965951" cy="347472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A) BILINGUISMO SIMULTANEO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B) BILINGUISMO TARDIVO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it-IT" dirty="0" smtClean="0">
                <a:cs typeface="Alef" panose="00000500000000000000" pitchFamily="2" charset="-79"/>
              </a:rPr>
              <a:t>C) BILINGUISMO CONSECUTIVO PRECOCE</a:t>
            </a:r>
            <a:endParaRPr lang="it-IT" dirty="0">
              <a:cs typeface="Alef" panose="00000500000000000000" pitchFamily="2" charset="-79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222" y="2564048"/>
            <a:ext cx="2339942" cy="233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63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89710" y="1360899"/>
            <a:ext cx="107372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Una definizione di BILINGUISMO</a:t>
            </a:r>
          </a:p>
          <a:p>
            <a:endParaRPr lang="it-IT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Bilinguals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are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those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who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use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two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or more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languages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(or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dialects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) in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their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everyday</a:t>
            </a:r>
            <a:r>
              <a:rPr lang="it-IT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lives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 (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Grosjean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2010: 4)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Una persona che conosce più di una lingua e la usa per interagire durante una comunicazione [...], anche se non ha una conoscenza nativa [...]. (Garaffa,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Sorace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e Vender, 2020: 7)</a:t>
            </a:r>
          </a:p>
          <a:p>
            <a:endParaRPr lang="it-IT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→ Enfasi sull’uso regolare e </a:t>
            </a:r>
            <a:r>
              <a:rPr lang="it-IT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non sulla </a:t>
            </a:r>
            <a:r>
              <a:rPr lang="it-IT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fluency</a:t>
            </a:r>
            <a:endParaRPr lang="it-IT" sz="20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→ Inclusione dei </a:t>
            </a:r>
            <a:r>
              <a:rPr lang="it-IT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dialetti</a:t>
            </a:r>
          </a:p>
          <a:p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→ Inclusione di </a:t>
            </a:r>
            <a:r>
              <a:rPr lang="it-IT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due o più lingue</a:t>
            </a:r>
          </a:p>
          <a:p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→ Inserimento di </a:t>
            </a:r>
            <a:r>
              <a:rPr lang="it-IT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apprendenti adulti </a:t>
            </a:r>
            <a:r>
              <a:rPr lang="it-IT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di una </a:t>
            </a:r>
            <a:r>
              <a:rPr lang="it-IT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Lx</a:t>
            </a:r>
            <a:endParaRPr lang="it-IT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8053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</TotalTime>
  <Words>824</Words>
  <Application>Microsoft Office PowerPoint</Application>
  <PresentationFormat>Widescreen</PresentationFormat>
  <Paragraphs>64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3" baseType="lpstr">
      <vt:lpstr>Alef</vt:lpstr>
      <vt:lpstr>Arial</vt:lpstr>
      <vt:lpstr>Bahnschrift Condensed</vt:lpstr>
      <vt:lpstr>Bernard MT Condensed</vt:lpstr>
      <vt:lpstr>Cambria</vt:lpstr>
      <vt:lpstr>Garamond</vt:lpstr>
      <vt:lpstr>Nunito</vt:lpstr>
      <vt:lpstr>Wingdings</vt:lpstr>
      <vt:lpstr>Wingdings 3</vt:lpstr>
      <vt:lpstr>Organico</vt:lpstr>
      <vt:lpstr>SE NOI LA SAPPIAMO, IO LA SO</vt:lpstr>
      <vt:lpstr>1. A quale livello del QCER (CoE, 2001) corrisponde il seguente descrittore?</vt:lpstr>
      <vt:lpstr>2. A quale livello del QCER (CoE, 2001) corrisponde il seguente descrittore?</vt:lpstr>
      <vt:lpstr>3. A quale livello del QCER (CoE, 2001) corrisponde il seguente descrittore?</vt:lpstr>
      <vt:lpstr>4. Quali sono le principali differenze tra la lingua per la comunicazione di base (BICS, Cummins 1979) e la lingua per lo studio (CALP, Cummins 1979)?</vt:lpstr>
      <vt:lpstr>Presentazione standard di PowerPoint</vt:lpstr>
      <vt:lpstr>6. Leggete le seguenti frasi relative alla distribuzione degli alunni e delle alunne con background migratorio. Sono VERE o FALSE?</vt:lpstr>
      <vt:lpstr>7. Vi ricordate di Alina, Rachid e David? A chi si riferiscono le seguenti espressioni?</vt:lpstr>
      <vt:lpstr>Presentazione standard di PowerPoint</vt:lpstr>
      <vt:lpstr>8. Abbinate la teoria al suo autore</vt:lpstr>
      <vt:lpstr>9. Da quale fonte è tratta la seguente citazione?</vt:lpstr>
      <vt:lpstr>10. Un testo semplificato è:</vt:lpstr>
      <vt:lpstr>11. Qual è la fonte della seguente citazione?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NOI LA SAPPIAMO, IO LA SO</dc:title>
  <dc:creator>Account Microsoft</dc:creator>
  <cp:lastModifiedBy>Account Microsoft</cp:lastModifiedBy>
  <cp:revision>7</cp:revision>
  <dcterms:created xsi:type="dcterms:W3CDTF">2024-11-07T10:32:56Z</dcterms:created>
  <dcterms:modified xsi:type="dcterms:W3CDTF">2024-11-07T11:25:06Z</dcterms:modified>
</cp:coreProperties>
</file>